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lack Ops One"/>
      <p:regular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font" Target="fonts/BlackOpsOne-regular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3a57cfa4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3a57cfa4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3a57cfa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3a57cfa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3a57cfa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3a57cfa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3a57cfa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3a57cfa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 all ratings”, meaning instead of just &gt;=4.0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scores - “we can still argue the way we did it made sense too” (explain why)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3a57cfa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3a57cfa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3a57cfa4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3a57cfa4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5f0f012e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5f0f012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 scene for the audience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explain some of the examples that are shown on the slide, mention that no real changes were made to the project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5f0f012e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5f0f012e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process (Next slide has some of the csv files contents for added visual)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5f0f012e7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5f0f012e7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we picked knn and why we haven’t compared it to other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nn is a non-parametric and instance-based </a:t>
            </a:r>
            <a:r>
              <a:rPr lang="en"/>
              <a:t>learning</a:t>
            </a:r>
            <a:r>
              <a:rPr lang="en"/>
              <a:t> algorithm, so slightly less effective than others but simpler to implement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3a57cfa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3a57cfa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csv files we initially had and some examples of them/ how they were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mention how we converted them into user_liked_genres&amp;tags and movies_genres&amp;tags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3a57cfa44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3a57cfa4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csv files we initially had and some examples of them/ how they were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mention how we converted them into user_liked_genres&amp;tags and movies_genres&amp;tags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3a57cfa4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3a57cfa4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rouplens.org/datasets/movielens/" TargetMode="External"/><Relationship Id="rId4" Type="http://schemas.openxmlformats.org/officeDocument/2006/relationships/hyperlink" Target="https://doi.org/10.1145/2362394.236239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03025" y="1578400"/>
            <a:ext cx="5470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Movie Recommendation System</a:t>
            </a:r>
            <a:endParaRPr sz="3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6900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Thomas Sosa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Tomas Arenas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Zachary Wittmann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Movies-based dataset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Turn each genre/tag into a word embedding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Phrases need to be turned into word embeddings and averaged 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Multiply each genre/tag’s word embedding to the relevance_score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Average out those results into one word embedding</a:t>
            </a:r>
            <a:endParaRPr/>
          </a:p>
        </p:txBody>
      </p:sp>
      <p:sp>
        <p:nvSpPr>
          <p:cNvPr id="272" name="Google Shape;272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Users-based dataset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/>
              <a:t>Turn each genre/tag into a word embedding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Phrases need to be turned into word embeddings and averaged 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Average out those results into one word embedding</a:t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0" y="3781425"/>
            <a:ext cx="3810599" cy="1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350" y="3555700"/>
            <a:ext cx="4146824" cy="1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1 - Eye Test(with a bit of data)</a:t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250" y="1421213"/>
            <a:ext cx="49149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7" y="1421225"/>
            <a:ext cx="347992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/>
        </p:nvSpPr>
        <p:spPr>
          <a:xfrm>
            <a:off x="7031400" y="1611250"/>
            <a:ext cx="21126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Comedy/Drama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Comedy/Thriller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Comedy/Romance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Comedy/Drama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2 - hits@k</a:t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521788"/>
            <a:ext cx="52863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could have done differently</a:t>
            </a:r>
            <a:endParaRPr/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all ratings from users, normalize them from 1-5 to 0-1, then use them as weights for the user-based dataset.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relevance scores as weights for the use-based dataset, same as we did for the movies-based one</a:t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50" y="2814950"/>
            <a:ext cx="39503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imdb scores either as weights to the cosine similarity </a:t>
            </a:r>
            <a:r>
              <a:rPr lang="en"/>
              <a:t>measurements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Adjusted Similarity=Cosine Similarity×(α×Normalized imdb Score+(1−α))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α: This is a weighting factor that determines the balance between the original Cosine Similarity score and the normalized movie rating. It's a value between 0 and 1.</a:t>
            </a:r>
            <a:endParaRPr sz="1100"/>
          </a:p>
          <a:p>
            <a:pPr indent="-298450" lvl="2" marL="1371600" rtl="0" algn="l">
              <a:spcBef>
                <a:spcPts val="120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α is close to 1, the rating has a greater influence on the adjusted similarity score.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α is close to 0, the original Cosine Similarity (based on genres/tags) has a greater influence.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more features from imdb(</a:t>
            </a:r>
            <a:r>
              <a:rPr lang="en"/>
              <a:t>conveniently given</a:t>
            </a:r>
            <a:r>
              <a:rPr lang="en"/>
              <a:t> by link.csv)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Director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Lead Actor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Runtime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https://grouplens.org/datasets/movielens/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Jesse Vig, Shilad Sen, and John Riedl. 2012. The Tag Genome: Encoding Community Knowledge to Support Novel Interaction. ACM Trans. Interact. Intell. Syst. 2, 3: 13:1–13:44. &lt;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https://doi.org/10.1145/2362394.2362395</a:t>
            </a:r>
            <a:r>
              <a:rPr lang="en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25" y="2724550"/>
            <a:ext cx="3548425" cy="199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4"/>
          <p:cNvGrpSpPr/>
          <p:nvPr/>
        </p:nvGrpSpPr>
        <p:grpSpPr>
          <a:xfrm>
            <a:off x="5035819" y="2845249"/>
            <a:ext cx="3076299" cy="1902598"/>
            <a:chOff x="5366350" y="1496675"/>
            <a:chExt cx="3441050" cy="1844676"/>
          </a:xfrm>
        </p:grpSpPr>
        <p:pic>
          <p:nvPicPr>
            <p:cNvPr id="142" name="Google Shape;142;p14"/>
            <p:cNvPicPr preferRelativeResize="0"/>
            <p:nvPr/>
          </p:nvPicPr>
          <p:blipFill rotWithShape="1">
            <a:blip r:embed="rId4">
              <a:alphaModFix/>
            </a:blip>
            <a:srcRect b="0" l="0" r="0" t="10674"/>
            <a:stretch/>
          </p:blipFill>
          <p:spPr>
            <a:xfrm>
              <a:off x="5448200" y="1515150"/>
              <a:ext cx="2698299" cy="180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66350" y="1496675"/>
              <a:ext cx="3441050" cy="1844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50226" y="279700"/>
            <a:ext cx="3323500" cy="22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7">
            <a:alphaModFix/>
          </a:blip>
          <a:srcRect b="0" l="24012" r="0" t="0"/>
          <a:stretch/>
        </p:blipFill>
        <p:spPr>
          <a:xfrm>
            <a:off x="4885500" y="169763"/>
            <a:ext cx="3226624" cy="2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model doing predictions</a:t>
            </a:r>
            <a:endParaRPr/>
          </a:p>
        </p:txBody>
      </p:sp>
      <p:sp>
        <p:nvSpPr>
          <p:cNvPr id="151" name="Google Shape;151;p15"/>
          <p:cNvSpPr txBox="1"/>
          <p:nvPr>
            <p:ph idx="4294967295" type="body"/>
          </p:nvPr>
        </p:nvSpPr>
        <p:spPr>
          <a:xfrm>
            <a:off x="327450" y="1455725"/>
            <a:ext cx="45513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007"/>
              <a:t>Example </a:t>
            </a:r>
            <a:r>
              <a:rPr lang="en" sz="1007">
                <a:solidFill>
                  <a:schemeClr val="lt1"/>
                </a:solidFill>
              </a:rPr>
              <a:t>1: Top </a:t>
            </a:r>
            <a:r>
              <a:rPr lang="en" sz="1007"/>
              <a:t>3 for first 4 users</a:t>
            </a:r>
            <a:endParaRPr sz="1007">
              <a:solidFill>
                <a:schemeClr val="lt1"/>
              </a:solidFill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9" y="1819048"/>
            <a:ext cx="4551302" cy="182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4294967295" type="body"/>
          </p:nvPr>
        </p:nvSpPr>
        <p:spPr>
          <a:xfrm>
            <a:off x="5592325" y="2941250"/>
            <a:ext cx="4872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007"/>
              <a:t>Example 2: Top 10 word embeddings for user 52</a:t>
            </a:r>
            <a:endParaRPr sz="1007">
              <a:solidFill>
                <a:schemeClr val="lt1"/>
              </a:solidFill>
            </a:endParaRPr>
          </a:p>
        </p:txBody>
      </p:sp>
      <p:sp>
        <p:nvSpPr>
          <p:cNvPr id="154" name="Google Shape;154;p15"/>
          <p:cNvSpPr txBox="1"/>
          <p:nvPr>
            <p:ph idx="4294967295" type="body"/>
          </p:nvPr>
        </p:nvSpPr>
        <p:spPr>
          <a:xfrm>
            <a:off x="5592325" y="1107825"/>
            <a:ext cx="29718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007"/>
              <a:t>Top 5 users (of first 100) with bias towards a genre</a:t>
            </a:r>
            <a:endParaRPr sz="1007">
              <a:solidFill>
                <a:schemeClr val="lt1"/>
              </a:solidFill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238" y="1576985"/>
            <a:ext cx="2971976" cy="131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800" y="3388850"/>
            <a:ext cx="2639603" cy="1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369956" y="1696836"/>
            <a:ext cx="1493166" cy="2726380"/>
            <a:chOff x="796138" y="1574025"/>
            <a:chExt cx="1606073" cy="2315200"/>
          </a:xfrm>
        </p:grpSpPr>
        <p:grpSp>
          <p:nvGrpSpPr>
            <p:cNvPr id="163" name="Google Shape;163;p16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C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5" name="Google Shape;165;p1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D5C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94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" name="Google Shape;167;p16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The idea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6"/>
            <p:cNvSpPr txBox="1"/>
            <p:nvPr/>
          </p:nvSpPr>
          <p:spPr>
            <a:xfrm>
              <a:off x="918274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Utilize knn with the data we will get to allow for plotting movies with embeddings.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1085439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First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1752951" y="1696836"/>
            <a:ext cx="1493166" cy="2726380"/>
            <a:chOff x="2283710" y="1574025"/>
            <a:chExt cx="1606073" cy="2315200"/>
          </a:xfrm>
        </p:grpSpPr>
        <p:cxnSp>
          <p:nvCxnSpPr>
            <p:cNvPr id="171" name="Google Shape;171;p16"/>
            <p:cNvCxnSpPr/>
            <p:nvPr/>
          </p:nvCxnSpPr>
          <p:spPr>
            <a:xfrm>
              <a:off x="315198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16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240493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The Datasets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240738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Downloading and exploring MovieLens dataset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2574547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Second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3133694" y="1696836"/>
            <a:ext cx="1493166" cy="2726380"/>
            <a:chOff x="3768859" y="1574025"/>
            <a:chExt cx="1606073" cy="2315200"/>
          </a:xfrm>
        </p:grpSpPr>
        <p:cxnSp>
          <p:nvCxnSpPr>
            <p:cNvPr id="178" name="Google Shape;178;p16"/>
            <p:cNvCxnSpPr/>
            <p:nvPr/>
          </p:nvCxnSpPr>
          <p:spPr>
            <a:xfrm>
              <a:off x="463713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" name="Google Shape;179;p16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 txBox="1"/>
            <p:nvPr/>
          </p:nvSpPr>
          <p:spPr>
            <a:xfrm>
              <a:off x="388999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Initial Cleaning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389244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Removal of unimportant information from the files.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4059607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Third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4516884" y="1696836"/>
            <a:ext cx="1493166" cy="2726380"/>
            <a:chOff x="5256641" y="1574025"/>
            <a:chExt cx="1606073" cy="2315200"/>
          </a:xfrm>
        </p:grpSpPr>
        <p:cxnSp>
          <p:nvCxnSpPr>
            <p:cNvPr id="185" name="Google Shape;185;p16"/>
            <p:cNvCxnSpPr/>
            <p:nvPr/>
          </p:nvCxnSpPr>
          <p:spPr>
            <a:xfrm>
              <a:off x="612491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6" name="Google Shape;186;p16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5377778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Pre-Processing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538022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datasets for the user and their liked genre/tags, and the movies and their genre/tags.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554739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Fourth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5897627" y="1696836"/>
            <a:ext cx="1493166" cy="2726380"/>
            <a:chOff x="6741789" y="1574025"/>
            <a:chExt cx="1606073" cy="2315200"/>
          </a:xfrm>
        </p:grpSpPr>
        <p:cxnSp>
          <p:nvCxnSpPr>
            <p:cNvPr id="192" name="Google Shape;192;p16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p16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 txBox="1"/>
            <p:nvPr/>
          </p:nvSpPr>
          <p:spPr>
            <a:xfrm>
              <a:off x="6865689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Tag Values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Using knn requires numeric values for use, so embedding time.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16"/>
            <p:cNvSpPr txBox="1"/>
            <p:nvPr/>
          </p:nvSpPr>
          <p:spPr>
            <a:xfrm>
              <a:off x="7035305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Fifth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7280877" y="1696836"/>
            <a:ext cx="1493166" cy="2726380"/>
            <a:chOff x="6741789" y="1574025"/>
            <a:chExt cx="1606073" cy="2315200"/>
          </a:xfrm>
        </p:grpSpPr>
        <p:cxnSp>
          <p:nvCxnSpPr>
            <p:cNvPr id="199" name="Google Shape;199;p16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0" name="Google Shape;200;p16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6865689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Build the Model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16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Embeddings? Plugged.</a:t>
              </a:r>
              <a:b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Knn model? Created.</a:t>
              </a:r>
              <a:b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Similarity? Cosine.</a:t>
              </a:r>
              <a:b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Hotel? Trivago.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7035305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Last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Model:</a:t>
            </a:r>
            <a:endParaRPr/>
          </a:p>
        </p:txBody>
      </p:sp>
      <p:grpSp>
        <p:nvGrpSpPr>
          <p:cNvPr id="210" name="Google Shape;210;p17"/>
          <p:cNvGrpSpPr/>
          <p:nvPr/>
        </p:nvGrpSpPr>
        <p:grpSpPr>
          <a:xfrm>
            <a:off x="4572000" y="622075"/>
            <a:ext cx="4339500" cy="2517082"/>
            <a:chOff x="4572000" y="655750"/>
            <a:chExt cx="4339500" cy="2517082"/>
          </a:xfrm>
        </p:grpSpPr>
        <p:pic>
          <p:nvPicPr>
            <p:cNvPr id="211" name="Google Shape;21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48" y="825171"/>
              <a:ext cx="4339335" cy="2347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7"/>
            <p:cNvSpPr/>
            <p:nvPr/>
          </p:nvSpPr>
          <p:spPr>
            <a:xfrm>
              <a:off x="4572000" y="655750"/>
              <a:ext cx="4339500" cy="4494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980000"/>
                  </a:solidFill>
                  <a:latin typeface="Black Ops One"/>
                  <a:ea typeface="Black Ops One"/>
                  <a:cs typeface="Black Ops One"/>
                  <a:sym typeface="Black Ops One"/>
                </a:rPr>
                <a:t>K					NEAREST</a:t>
              </a:r>
              <a:endParaRPr sz="3000">
                <a:solidFill>
                  <a:srgbClr val="980000"/>
                </a:solidFill>
                <a:latin typeface="Black Ops One"/>
                <a:ea typeface="Black Ops One"/>
                <a:cs typeface="Black Ops One"/>
                <a:sym typeface="Black Ops One"/>
              </a:endParaRPr>
            </a:p>
          </p:txBody>
        </p:sp>
      </p:grpSp>
      <p:sp>
        <p:nvSpPr>
          <p:cNvPr id="213" name="Google Shape;213;p17"/>
          <p:cNvSpPr txBox="1"/>
          <p:nvPr/>
        </p:nvSpPr>
        <p:spPr>
          <a:xfrm>
            <a:off x="170700" y="1228600"/>
            <a:ext cx="44013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K-Nearest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Neighbor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(KNN)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Simplicity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Dynamic Learning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Cosine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Similarity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Effectiveness with sparse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Angle between vectors instead of magnitude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GloVe (Global Vectors for Word Representation)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Combines word co-occurrence information to obtain semantic relationships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not word2vec?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Relies on local information from local windows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09776"/>
            <a:ext cx="2864726" cy="19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MovieLens 25M Dataset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1293050" y="1295200"/>
            <a:ext cx="69432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 million ratings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million tag applications applied to 62,000 movies by 162,000 users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tag genome data with 15 million relevance scores across 1,129 tags.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Released 12/2019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Includes 6 csvs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movies.csv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inks.csv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enome-tags.csv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genome-scores.csv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Cleaning</a:t>
            </a:r>
            <a:endParaRPr/>
          </a:p>
        </p:txBody>
      </p:sp>
      <p:grpSp>
        <p:nvGrpSpPr>
          <p:cNvPr id="226" name="Google Shape;226;p19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27" name="Google Shape;227;p1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9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(Users)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19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rating</a:t>
            </a:r>
            <a:r>
              <a:rPr lang="en" sz="1600">
                <a:solidFill>
                  <a:srgbClr val="00FF00"/>
                </a:solidFill>
              </a:rPr>
              <a:t>(&gt;=4.0)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31" name="Google Shape;231;p19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32" name="Google Shape;232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9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19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g</a:t>
            </a:r>
            <a:r>
              <a:rPr lang="en" sz="1600">
                <a:solidFill>
                  <a:schemeClr val="accent2"/>
                </a:solidFill>
              </a:rPr>
              <a:t>enre</a:t>
            </a:r>
            <a:endParaRPr sz="1600">
              <a:solidFill>
                <a:schemeClr val="accent2"/>
              </a:solidFill>
            </a:endParaRPr>
          </a:p>
        </p:txBody>
      </p:sp>
      <p:grpSp>
        <p:nvGrpSpPr>
          <p:cNvPr id="236" name="Google Shape;236;p19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37" name="Google Shape;237;p1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19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tag</a:t>
            </a:r>
            <a:endParaRPr sz="16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1" name="Google Shape;241;p19"/>
          <p:cNvSpPr txBox="1"/>
          <p:nvPr/>
        </p:nvSpPr>
        <p:spPr>
          <a:xfrm>
            <a:off x="506425" y="2943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timestamp</a:t>
            </a:r>
            <a:endParaRPr sz="1600" strike="sng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6286475" y="2943475"/>
            <a:ext cx="28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timestamp</a:t>
            </a:r>
            <a:endParaRPr sz="1600" strike="sng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24242" l="0" r="12869" t="0"/>
          <a:stretch/>
        </p:blipFill>
        <p:spPr>
          <a:xfrm>
            <a:off x="2649225" y="3179250"/>
            <a:ext cx="3234724" cy="17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550" y="3374575"/>
            <a:ext cx="2201300" cy="16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 rotWithShape="1">
          <a:blip r:embed="rId5">
            <a:alphaModFix/>
          </a:blip>
          <a:srcRect b="0" l="0" r="11606" t="0"/>
          <a:stretch/>
        </p:blipFill>
        <p:spPr>
          <a:xfrm>
            <a:off x="130475" y="3382325"/>
            <a:ext cx="2351475" cy="13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Genome data</a:t>
            </a:r>
            <a:endParaRPr/>
          </a:p>
        </p:txBody>
      </p:sp>
      <p:sp>
        <p:nvSpPr>
          <p:cNvPr id="251" name="Google Shape;251;p20"/>
          <p:cNvSpPr txBox="1"/>
          <p:nvPr>
            <p:ph idx="4294967295" type="body"/>
          </p:nvPr>
        </p:nvSpPr>
        <p:spPr>
          <a:xfrm>
            <a:off x="1619225" y="984613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genome-tags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20"/>
          <p:cNvSpPr txBox="1"/>
          <p:nvPr>
            <p:ph idx="4294967295" type="body"/>
          </p:nvPr>
        </p:nvSpPr>
        <p:spPr>
          <a:xfrm>
            <a:off x="1621125" y="1530038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tagId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tag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3" name="Google Shape;253;p20"/>
          <p:cNvSpPr txBox="1"/>
          <p:nvPr>
            <p:ph idx="4294967295" type="body"/>
          </p:nvPr>
        </p:nvSpPr>
        <p:spPr>
          <a:xfrm>
            <a:off x="5065325" y="98462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genome-scores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0"/>
          <p:cNvSpPr txBox="1"/>
          <p:nvPr>
            <p:ph idx="4294967295" type="body"/>
          </p:nvPr>
        </p:nvSpPr>
        <p:spPr>
          <a:xfrm>
            <a:off x="5079250" y="153005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tagId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relevance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 b="31875" l="0" r="0" t="0"/>
          <a:stretch/>
        </p:blipFill>
        <p:spPr>
          <a:xfrm>
            <a:off x="4701050" y="2675400"/>
            <a:ext cx="2856800" cy="16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 rotWithShape="1">
          <a:blip r:embed="rId4">
            <a:alphaModFix/>
          </a:blip>
          <a:srcRect b="28315" l="0" r="0" t="0"/>
          <a:stretch/>
        </p:blipFill>
        <p:spPr>
          <a:xfrm>
            <a:off x="1619225" y="2413796"/>
            <a:ext cx="1790700" cy="21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</a:t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Movies-based dataset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train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movies and every single tag every user that watched the movie tagged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contains </a:t>
            </a:r>
            <a:r>
              <a:rPr lang="en"/>
              <a:t>relevance</a:t>
            </a:r>
            <a:r>
              <a:rPr lang="en"/>
              <a:t> scores for each tag(for each movie)</a:t>
            </a:r>
            <a:endParaRPr/>
          </a:p>
        </p:txBody>
      </p:sp>
      <p:sp>
        <p:nvSpPr>
          <p:cNvPr id="263" name="Google Shape;263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Users-based dataset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query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genres/tags of movies user “liked” </a:t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75" y="3607125"/>
            <a:ext cx="39503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25" y="3429600"/>
            <a:ext cx="4146824" cy="1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